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67" r:id="rId3"/>
    <p:sldId id="257" r:id="rId4"/>
    <p:sldId id="270" r:id="rId5"/>
    <p:sldId id="258" r:id="rId6"/>
    <p:sldId id="259" r:id="rId7"/>
    <p:sldId id="269" r:id="rId8"/>
    <p:sldId id="262" r:id="rId9"/>
    <p:sldId id="260" r:id="rId10"/>
    <p:sldId id="268" r:id="rId11"/>
    <p:sldId id="261" r:id="rId12"/>
    <p:sldId id="271" r:id="rId13"/>
    <p:sldId id="263" r:id="rId14"/>
    <p:sldId id="265" r:id="rId15"/>
    <p:sldId id="272" r:id="rId16"/>
    <p:sldId id="264" r:id="rId17"/>
    <p:sldId id="26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03AEE-BB13-48CC-9518-007A528867AD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3443E4-D205-4B7E-A0AF-C230D1F0818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954899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443E4-D205-4B7E-A0AF-C230D1F08181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720696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Code-</a:t>
            </a:r>
            <a:r>
              <a:rPr lang="fr-FR" dirty="0" err="1" smtClean="0"/>
              <a:t>switching</a:t>
            </a:r>
            <a:r>
              <a:rPr lang="fr-FR" baseline="0" dirty="0" smtClean="0"/>
              <a:t> avant l’AVC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443E4-D205-4B7E-A0AF-C230D1F08181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Comparaison des séances 1 et 5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3443E4-D205-4B7E-A0AF-C230D1F08181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CCE63AC-9D42-4AB6-BC34-7C36A84B717F}" type="datetimeFigureOut">
              <a:rPr lang="fr-FR" smtClean="0"/>
              <a:pPr/>
              <a:t>08/06/2015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9F325C6-C8ED-4362-A3AB-DEFFFDA9B2D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8132440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>Mémoire </a:t>
            </a:r>
            <a:r>
              <a:rPr lang="fr-FR" sz="1800" dirty="0"/>
              <a:t>présenté pour l’obtention du</a:t>
            </a:r>
            <a:br>
              <a:rPr lang="fr-FR" sz="1800" dirty="0"/>
            </a:br>
            <a:r>
              <a:rPr lang="fr-FR" sz="1800" b="1" cap="all" dirty="0"/>
              <a:t>CERTIFICAT DE CAPACITE D’ORTHOPHONISTE</a:t>
            </a:r>
            <a:br>
              <a:rPr lang="fr-FR" sz="1800" b="1" cap="all" dirty="0"/>
            </a:b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b="1" dirty="0" smtClean="0"/>
              <a:t>JAILLET Claire</a:t>
            </a:r>
            <a:br>
              <a:rPr lang="fr-FR" sz="1800" b="1" dirty="0" smtClean="0"/>
            </a:br>
            <a:r>
              <a:rPr lang="fr-FR" b="1" dirty="0"/>
              <a:t/>
            </a:r>
            <a:br>
              <a:rPr lang="fr-FR" b="1" dirty="0"/>
            </a:br>
            <a:r>
              <a:rPr lang="fr-FR" sz="3100" b="1" dirty="0"/>
              <a:t> </a:t>
            </a:r>
            <a:r>
              <a:rPr lang="fr-FR" sz="3100" b="1" cap="all" dirty="0"/>
              <a:t>le </a:t>
            </a:r>
            <a:r>
              <a:rPr lang="fr-FR" sz="3100" b="1" cap="all" dirty="0" smtClean="0"/>
              <a:t>code-switching</a:t>
            </a:r>
            <a:r>
              <a:rPr lang="fr-FR" sz="3100" b="1" cap="all" dirty="0"/>
              <a:t> : un moyen de facilitation pour le bilingue aphasique ?</a:t>
            </a:r>
            <a:r>
              <a:rPr lang="fr-FR" sz="2700" b="1" cap="all" dirty="0"/>
              <a:t/>
            </a:r>
            <a:br>
              <a:rPr lang="fr-FR" sz="2700" b="1" cap="all" dirty="0"/>
            </a:br>
            <a:r>
              <a:rPr lang="fr-FR" sz="3100" b="1" i="1" dirty="0"/>
              <a:t>Etude de cas d’une patiente bilingue espagnol-français aphasique</a:t>
            </a:r>
            <a:r>
              <a:rPr lang="fr-FR" dirty="0"/>
              <a:t/>
            </a:r>
            <a:br>
              <a:rPr lang="fr-FR" dirty="0"/>
            </a:br>
            <a:endParaRPr lang="fr-FR" sz="1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63688" y="5013176"/>
            <a:ext cx="7092280" cy="1656184"/>
          </a:xfrm>
        </p:spPr>
        <p:txBody>
          <a:bodyPr>
            <a:normAutofit fontScale="77500" lnSpcReduction="20000"/>
          </a:bodyPr>
          <a:lstStyle/>
          <a:p>
            <a:pPr algn="r"/>
            <a:r>
              <a:rPr lang="fr-FR" sz="2000" u="sng" dirty="0" smtClean="0"/>
              <a:t>Directrices de mémoire :</a:t>
            </a:r>
            <a:r>
              <a:rPr lang="fr-FR" sz="2000" dirty="0" smtClean="0"/>
              <a:t> </a:t>
            </a:r>
          </a:p>
          <a:p>
            <a:pPr algn="r"/>
            <a:r>
              <a:rPr lang="fr-FR" sz="2000" b="1" dirty="0" smtClean="0"/>
              <a:t>MARSHALL Chloé, orthophoniste</a:t>
            </a:r>
            <a:endParaRPr lang="fr-FR" sz="2000" dirty="0" smtClean="0"/>
          </a:p>
          <a:p>
            <a:pPr algn="r"/>
            <a:r>
              <a:rPr lang="fr-FR" sz="2000" b="1" dirty="0" smtClean="0"/>
              <a:t>MAILLAN Geneviève, professeur en linguistique</a:t>
            </a:r>
            <a:endParaRPr lang="fr-FR" sz="2000" dirty="0" smtClean="0"/>
          </a:p>
          <a:p>
            <a:pPr algn="r"/>
            <a:endParaRPr lang="fr-FR" sz="2000" dirty="0" smtClean="0"/>
          </a:p>
          <a:p>
            <a:pPr algn="r"/>
            <a:r>
              <a:rPr lang="fr-FR" sz="2000" u="sng" dirty="0" smtClean="0"/>
              <a:t>Rapporteur neutre:</a:t>
            </a:r>
            <a:r>
              <a:rPr lang="fr-FR" sz="2000" dirty="0" smtClean="0"/>
              <a:t> </a:t>
            </a:r>
          </a:p>
          <a:p>
            <a:pPr algn="r"/>
            <a:r>
              <a:rPr lang="fr-FR" sz="2000" dirty="0" smtClean="0"/>
              <a:t>DI STEFANO </a:t>
            </a:r>
            <a:r>
              <a:rPr lang="fr-FR" sz="2000" dirty="0" err="1" smtClean="0"/>
              <a:t>Hannabelle</a:t>
            </a:r>
            <a:r>
              <a:rPr lang="fr-FR" sz="2000" dirty="0" smtClean="0"/>
              <a:t>, orthophoniste</a:t>
            </a:r>
          </a:p>
          <a:p>
            <a:endParaRPr lang="fr-FR" dirty="0"/>
          </a:p>
        </p:txBody>
      </p:sp>
      <p:pic>
        <p:nvPicPr>
          <p:cNvPr id="4" name="Image 3" descr="logo_UNS_haute_de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584176" cy="10527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048401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51520" y="188640"/>
            <a:ext cx="7533456" cy="93937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Les différentes situations d’évocation rencontrées</a:t>
            </a:r>
            <a:endParaRPr lang="fr-FR" dirty="0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2"/>
          </p:nvPr>
        </p:nvSpPr>
        <p:spPr>
          <a:xfrm>
            <a:off x="251520" y="2132856"/>
            <a:ext cx="4176464" cy="4608512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u="sng" dirty="0" smtClean="0"/>
              <a:t>Situation d’évocation induite par l’exercice orthophonique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-évocation de </a:t>
            </a:r>
            <a:r>
              <a:rPr lang="fr-FR" dirty="0" err="1" smtClean="0"/>
              <a:t>co</a:t>
            </a:r>
            <a:r>
              <a:rPr lang="fr-FR" dirty="0" smtClean="0"/>
              <a:t>-hyponymes</a:t>
            </a:r>
          </a:p>
          <a:p>
            <a:pPr marL="0" indent="0">
              <a:buNone/>
            </a:pPr>
            <a:r>
              <a:rPr lang="fr-FR" dirty="0" smtClean="0"/>
              <a:t>-dénomination d’images</a:t>
            </a:r>
          </a:p>
          <a:p>
            <a:pPr marL="0" indent="0">
              <a:buNone/>
            </a:pPr>
            <a:r>
              <a:rPr lang="fr-FR" dirty="0" smtClean="0"/>
              <a:t>-etc…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u="sng" dirty="0" smtClean="0"/>
              <a:t>Situation d’évocation découlant de la 1</a:t>
            </a:r>
            <a:r>
              <a:rPr lang="fr-FR" u="sng" baseline="30000" dirty="0" smtClean="0"/>
              <a:t>ère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-traduction</a:t>
            </a:r>
          </a:p>
          <a:p>
            <a:pPr marL="0" indent="0">
              <a:buNone/>
            </a:pPr>
            <a:r>
              <a:rPr lang="fr-FR" dirty="0" smtClean="0"/>
              <a:t>-discours spontané</a:t>
            </a:r>
          </a:p>
          <a:p>
            <a:pPr marL="0" indent="0">
              <a:buNone/>
            </a:pPr>
            <a:r>
              <a:rPr lang="fr-FR" dirty="0" smtClean="0"/>
              <a:t>-etc…</a:t>
            </a: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4"/>
          </p:nvPr>
        </p:nvSpPr>
        <p:spPr>
          <a:xfrm>
            <a:off x="4644008" y="2132856"/>
            <a:ext cx="3960439" cy="4259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200" dirty="0"/>
              <a:t>Fonction </a:t>
            </a:r>
            <a:r>
              <a:rPr lang="fr-FR" sz="2200" dirty="0" smtClean="0"/>
              <a:t>conative</a:t>
            </a:r>
          </a:p>
          <a:p>
            <a:pPr marL="0" indent="0">
              <a:buNone/>
            </a:pPr>
            <a:endParaRPr lang="fr-FR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200" dirty="0"/>
              <a:t>Fonction </a:t>
            </a:r>
            <a:r>
              <a:rPr lang="fr-FR" sz="2200" dirty="0" smtClean="0"/>
              <a:t>expressive</a:t>
            </a:r>
          </a:p>
          <a:p>
            <a:pPr marL="0" indent="0">
              <a:buNone/>
            </a:pPr>
            <a:endParaRPr lang="fr-FR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200" dirty="0"/>
              <a:t>Nécessité </a:t>
            </a:r>
            <a:r>
              <a:rPr lang="fr-FR" sz="2200" dirty="0" smtClean="0"/>
              <a:t>d’idéation</a:t>
            </a:r>
          </a:p>
          <a:p>
            <a:pPr marL="0" indent="0">
              <a:buNone/>
            </a:pPr>
            <a:r>
              <a:rPr lang="fr-FR" sz="2200" dirty="0" smtClean="0"/>
              <a:t>(</a:t>
            </a:r>
            <a:r>
              <a:rPr lang="fr-FR" sz="2200" i="1" dirty="0" smtClean="0"/>
              <a:t>ex = discours spontané</a:t>
            </a:r>
            <a:r>
              <a:rPr lang="fr-FR" sz="2200" dirty="0" smtClean="0"/>
              <a:t>)</a:t>
            </a:r>
          </a:p>
          <a:p>
            <a:pPr marL="0" indent="0">
              <a:buNone/>
            </a:pPr>
            <a:endParaRPr lang="fr-FR" sz="2200" dirty="0"/>
          </a:p>
          <a:p>
            <a:pPr>
              <a:buFont typeface="Wingdings" panose="05000000000000000000" pitchFamily="2" charset="2"/>
              <a:buChar char="§"/>
            </a:pPr>
            <a:r>
              <a:rPr lang="fr-FR" sz="2200" dirty="0"/>
              <a:t>Faciliter le </a:t>
            </a:r>
            <a:r>
              <a:rPr lang="fr-FR" sz="2200" dirty="0" smtClean="0"/>
              <a:t>décodage </a:t>
            </a:r>
          </a:p>
          <a:p>
            <a:pPr marL="0" indent="0">
              <a:buNone/>
            </a:pPr>
            <a:r>
              <a:rPr lang="fr-FR" sz="2200" dirty="0" smtClean="0"/>
              <a:t>(</a:t>
            </a:r>
            <a:r>
              <a:rPr lang="fr-FR" sz="2200" i="1" dirty="0" smtClean="0"/>
              <a:t>ex = traduction</a:t>
            </a:r>
            <a:r>
              <a:rPr lang="fr-FR" sz="2200" dirty="0" smtClean="0"/>
              <a:t>) </a:t>
            </a:r>
            <a:endParaRPr lang="fr-FR" sz="2200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"/>
          </p:nvPr>
        </p:nvSpPr>
        <p:spPr>
          <a:xfrm>
            <a:off x="323528" y="1196752"/>
            <a:ext cx="3657600" cy="658368"/>
          </a:xfrm>
        </p:spPr>
        <p:txBody>
          <a:bodyPr/>
          <a:lstStyle/>
          <a:p>
            <a:r>
              <a:rPr lang="fr-FR" dirty="0" smtClean="0"/>
              <a:t>Selon le contexte d’apparition 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3"/>
          </p:nvPr>
        </p:nvSpPr>
        <p:spPr>
          <a:xfrm>
            <a:off x="4788024" y="1196752"/>
            <a:ext cx="3657600" cy="658368"/>
          </a:xfrm>
        </p:spPr>
        <p:txBody>
          <a:bodyPr/>
          <a:lstStyle/>
          <a:p>
            <a:r>
              <a:rPr lang="fr-FR" dirty="0" smtClean="0"/>
              <a:t>Selon les fonctions mises en jeu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554523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5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5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/>
      <p:bldP spid="10" grpId="0" uiExpand="1"/>
      <p:bldP spid="7" grpId="0" uiExpand="1" build="p" animBg="1"/>
      <p:bldP spid="9" grpId="0" uiExpand="1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529264" cy="724942"/>
          </a:xfrm>
        </p:spPr>
        <p:txBody>
          <a:bodyPr/>
          <a:lstStyle/>
          <a:p>
            <a:r>
              <a:rPr lang="fr-FR" dirty="0" smtClean="0"/>
              <a:t>Méthode d’analyse du corpus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7848872" cy="55446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grilles d’analyse:</a:t>
            </a:r>
          </a:p>
          <a:p>
            <a:pPr marL="0" indent="0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Grille d’analyse des mots grammaticaux</a:t>
            </a:r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Grille d’analyse des mots pleins</a:t>
            </a:r>
          </a:p>
          <a:p>
            <a:pPr marL="0" indent="0">
              <a:buNone/>
            </a:pPr>
            <a:r>
              <a:rPr lang="fr-FR" sz="2000" dirty="0"/>
              <a:t>I</a:t>
            </a:r>
            <a:r>
              <a:rPr lang="fr-FR" sz="2000" dirty="0" smtClean="0"/>
              <a:t>nspirée de la classification de Frédéric François</a:t>
            </a:r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Les déviations aphasiques</a:t>
            </a:r>
          </a:p>
          <a:p>
            <a:pPr marL="0" indent="0">
              <a:buNone/>
            </a:pPr>
            <a:r>
              <a:rPr lang="fr-FR" sz="2000" dirty="0" smtClean="0"/>
              <a:t>Lexico-sémantiques</a:t>
            </a:r>
          </a:p>
          <a:p>
            <a:pPr marL="0" indent="0">
              <a:buNone/>
            </a:pPr>
            <a:r>
              <a:rPr lang="fr-FR" sz="2000" dirty="0" smtClean="0"/>
              <a:t>Morphosyntaxiques</a:t>
            </a:r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Les réactions de l’orthophoniste et de la patiente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20191536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154362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Présentation générale des résultats et validation des hypothèses</a:t>
            </a:r>
            <a:endParaRPr lang="fr-FR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57256" cy="504056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836712"/>
            <a:ext cx="7776864" cy="6165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Systèmes linguistiques classés selon leur facilité d’accès: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L’espagnol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Le code-switching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 smtClean="0"/>
              <a:t>Le français</a:t>
            </a:r>
          </a:p>
          <a:p>
            <a:pPr marL="457200" indent="-45720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Validation des hypothèses: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 smtClean="0"/>
              <a:t>Le code-switching </a:t>
            </a:r>
            <a:r>
              <a:rPr lang="fr-FR" sz="2000" b="1" dirty="0" smtClean="0"/>
              <a:t>améliore l’accès à la L2 </a:t>
            </a:r>
            <a:r>
              <a:rPr lang="fr-FR" sz="2000" dirty="0" smtClean="0"/>
              <a:t>de la patiente quantitativement et qualitativement.</a:t>
            </a:r>
          </a:p>
          <a:p>
            <a:pPr marL="0" indent="0">
              <a:buNone/>
            </a:pPr>
            <a:r>
              <a:rPr lang="fr-FR" sz="2000" dirty="0" smtClean="0">
                <a:sym typeface="Symbol"/>
              </a:rPr>
              <a:t></a:t>
            </a:r>
            <a:r>
              <a:rPr lang="fr-FR" sz="2000" dirty="0" smtClean="0"/>
              <a:t> Employé comme </a:t>
            </a:r>
            <a:r>
              <a:rPr lang="fr-FR" sz="2000" b="1" dirty="0" smtClean="0"/>
              <a:t>moyen de facilitation </a:t>
            </a:r>
            <a:r>
              <a:rPr lang="fr-FR" sz="2000" dirty="0" smtClean="0"/>
              <a:t>pour pallier le manque du mot.</a:t>
            </a:r>
          </a:p>
          <a:p>
            <a:pPr marL="0" indent="0">
              <a:buNone/>
            </a:pPr>
            <a:endParaRPr lang="fr-FR" sz="20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sz="2000" dirty="0"/>
              <a:t>Malgré au départ de nombreux agrammatismes inhérents à sa construction, </a:t>
            </a:r>
            <a:r>
              <a:rPr lang="fr-FR" sz="2000" b="1" dirty="0"/>
              <a:t>le code-switching est le seul système non dévié dans la séance </a:t>
            </a:r>
            <a:r>
              <a:rPr lang="fr-FR" sz="2000" b="1" dirty="0" smtClean="0"/>
              <a:t>5.</a:t>
            </a:r>
            <a:endParaRPr lang="fr-FR" sz="2000" b="1" dirty="0"/>
          </a:p>
          <a:p>
            <a:pPr marL="0" indent="0">
              <a:buNone/>
            </a:pPr>
            <a:r>
              <a:rPr lang="fr-FR" sz="2000" dirty="0" smtClean="0">
                <a:sym typeface="Symbol"/>
              </a:rPr>
              <a:t></a:t>
            </a:r>
            <a:r>
              <a:rPr lang="fr-FR" sz="2000" dirty="0" smtClean="0"/>
              <a:t> Le code-switching </a:t>
            </a:r>
            <a:r>
              <a:rPr lang="fr-FR" sz="2000" b="1" dirty="0" smtClean="0"/>
              <a:t>améliore la morphosyntaxe </a:t>
            </a:r>
            <a:r>
              <a:rPr lang="fr-FR" sz="2000" dirty="0" smtClean="0"/>
              <a:t>des langues</a:t>
            </a:r>
          </a:p>
        </p:txBody>
      </p:sp>
    </p:spTree>
    <p:extLst>
      <p:ext uri="{BB962C8B-B14F-4D97-AF65-F5344CB8AC3E}">
        <p14:creationId xmlns:p14="http://schemas.microsoft.com/office/powerpoint/2010/main" xmlns="" val="14504196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57256" cy="216024"/>
          </a:xfrm>
        </p:spPr>
        <p:txBody>
          <a:bodyPr>
            <a:normAutofit fontScale="90000"/>
          </a:bodyPr>
          <a:lstStyle/>
          <a:p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476672"/>
            <a:ext cx="8533456" cy="59766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éléments témoignant d’une récupération du langage:</a:t>
            </a:r>
          </a:p>
          <a:p>
            <a:pPr marL="0" indent="0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Le </a:t>
            </a:r>
            <a:r>
              <a:rPr lang="fr-FR" sz="2000" b="1" dirty="0" smtClean="0"/>
              <a:t>français seul </a:t>
            </a:r>
            <a:r>
              <a:rPr lang="fr-FR" sz="2000" dirty="0" smtClean="0"/>
              <a:t>= augmentation de la quantité + amélioration qualitative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b="1" dirty="0" smtClean="0"/>
              <a:t>Moins </a:t>
            </a:r>
            <a:r>
              <a:rPr lang="fr-FR" sz="2000" b="1" dirty="0"/>
              <a:t>de déviations </a:t>
            </a:r>
            <a:r>
              <a:rPr lang="fr-FR" sz="2000" dirty="0" smtClean="0"/>
              <a:t>aphasiques au sein </a:t>
            </a:r>
            <a:r>
              <a:rPr lang="fr-FR" sz="2000" b="1" dirty="0" smtClean="0"/>
              <a:t>des</a:t>
            </a:r>
            <a:r>
              <a:rPr lang="fr-FR" sz="2000" dirty="0"/>
              <a:t> </a:t>
            </a:r>
            <a:r>
              <a:rPr lang="fr-FR" sz="2000" b="1" dirty="0" smtClean="0"/>
              <a:t>trois systèmes linguistiques 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Les éléments témoignant d’un changement de comportement linguistique face au code-</a:t>
            </a:r>
            <a:r>
              <a:rPr lang="fr-FR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switching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Passage d’un niveau intra-propositionnel à discursif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Signifier le destinataire du message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Utilisé par la patiente face aux déviations</a:t>
            </a:r>
          </a:p>
          <a:p>
            <a:pPr marL="0" indent="0">
              <a:buNone/>
            </a:pP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Validation </a:t>
            </a:r>
            <a:r>
              <a:rPr lang="fr-FR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l’hypothèse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fr-FR" sz="2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Code-</a:t>
            </a:r>
            <a:r>
              <a:rPr lang="fr-FR" sz="2000" dirty="0" err="1" smtClean="0"/>
              <a:t>switching</a:t>
            </a:r>
            <a:r>
              <a:rPr lang="fr-FR" sz="2000" dirty="0" smtClean="0"/>
              <a:t> = </a:t>
            </a:r>
            <a:r>
              <a:rPr lang="fr-FR" sz="2000" b="1" dirty="0" smtClean="0"/>
              <a:t>aide </a:t>
            </a:r>
            <a:r>
              <a:rPr lang="fr-FR" sz="2000" b="1" dirty="0"/>
              <a:t>à la récupération </a:t>
            </a:r>
            <a:r>
              <a:rPr lang="fr-FR" sz="2000" dirty="0"/>
              <a:t>des systèmes </a:t>
            </a:r>
            <a:r>
              <a:rPr lang="fr-FR" sz="2000" dirty="0" smtClean="0"/>
              <a:t>linguistiques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xmlns="" val="37333195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22314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Conclusion et ouverture</a:t>
            </a:r>
            <a:endParaRPr lang="fr-FR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457256" cy="576064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764704"/>
            <a:ext cx="7776864" cy="5904656"/>
          </a:xfrm>
        </p:spPr>
        <p:txBody>
          <a:bodyPr/>
          <a:lstStyle/>
          <a:p>
            <a:pPr marL="0" indent="0">
              <a:buNone/>
            </a:pPr>
            <a:endParaRPr lang="fr-FR" sz="20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protocole de rééducation employant le code-</a:t>
            </a:r>
            <a:r>
              <a:rPr lang="fr-FR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switching</a:t>
            </a: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Observer les systèmes linguistiques du patient grâce à nos grilles d’analyse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Élaborer un matériel de rééducation à partir des observations récoltées</a:t>
            </a:r>
          </a:p>
          <a:p>
            <a:pPr marL="0" indent="0">
              <a:buNone/>
            </a:pPr>
            <a:endParaRPr lang="fr-FR" sz="2000" dirty="0"/>
          </a:p>
          <a:p>
            <a:pPr marL="0" indent="0">
              <a:buNone/>
            </a:pPr>
            <a:r>
              <a:rPr lang="fr-FR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Reporter notre étude pour l’observation de langues aux typologies éloignées: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Langues aux typologies proches fournissent des bases au code-</a:t>
            </a:r>
            <a:r>
              <a:rPr lang="fr-FR" sz="2000" dirty="0" err="1" smtClean="0"/>
              <a:t>switching</a:t>
            </a:r>
            <a:r>
              <a:rPr lang="fr-FR" sz="2000" dirty="0" smtClean="0"/>
              <a:t> (</a:t>
            </a:r>
            <a:r>
              <a:rPr lang="fr-FR" sz="2000" dirty="0" err="1" smtClean="0"/>
              <a:t>Sankoff</a:t>
            </a:r>
            <a:r>
              <a:rPr lang="fr-FR" sz="2000" dirty="0" smtClean="0"/>
              <a:t>, </a:t>
            </a:r>
            <a:r>
              <a:rPr lang="fr-FR" sz="2000" dirty="0" err="1" smtClean="0"/>
              <a:t>Poplack</a:t>
            </a:r>
            <a:r>
              <a:rPr lang="fr-FR" sz="2000" dirty="0" smtClean="0"/>
              <a:t> &amp; </a:t>
            </a:r>
            <a:r>
              <a:rPr lang="fr-FR" sz="2000" dirty="0" err="1" smtClean="0"/>
              <a:t>Vanniarajan</a:t>
            </a:r>
            <a:r>
              <a:rPr lang="fr-FR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000" dirty="0" smtClean="0"/>
              <a:t>Par conséquent le code-switching constituerait-il toujours un moyen de facilitation pour le bilingue aphasique?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444033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514402"/>
          </a:xfrm>
        </p:spPr>
        <p:txBody>
          <a:bodyPr/>
          <a:lstStyle/>
          <a:p>
            <a:pPr algn="ctr"/>
            <a:r>
              <a:rPr lang="fr-FR" sz="5400" b="1" dirty="0" smtClean="0"/>
              <a:t>Merci de votre attention!</a:t>
            </a:r>
            <a:r>
              <a:rPr lang="fr-FR" sz="3200" b="1" dirty="0" smtClean="0"/>
              <a:t/>
            </a:r>
            <a:br>
              <a:rPr lang="fr-FR" sz="3200" b="1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721789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29264" cy="634082"/>
          </a:xfrm>
        </p:spPr>
        <p:txBody>
          <a:bodyPr/>
          <a:lstStyle/>
          <a:p>
            <a:r>
              <a:rPr lang="fr-FR" dirty="0" smtClean="0"/>
              <a:t>Présentation du plan</a:t>
            </a:r>
            <a:endParaRPr lang="fr-FR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7992888" cy="5400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Problématique et hypothèses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Fondements théoriques et sémiologie</a:t>
            </a:r>
          </a:p>
          <a:p>
            <a:pPr>
              <a:buNone/>
            </a:pPr>
            <a:r>
              <a:rPr lang="fr-FR" i="1" dirty="0" smtClean="0"/>
              <a:t>Bilinguisme, code-</a:t>
            </a:r>
            <a:r>
              <a:rPr lang="fr-FR" i="1" dirty="0" err="1" smtClean="0"/>
              <a:t>switching</a:t>
            </a:r>
            <a:r>
              <a:rPr lang="fr-FR" i="1" dirty="0" smtClean="0"/>
              <a:t> et l’aphasie du bilingue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Description du protocole</a:t>
            </a:r>
          </a:p>
          <a:p>
            <a:pPr>
              <a:buNone/>
            </a:pPr>
            <a:r>
              <a:rPr lang="fr-FR" i="1" dirty="0" smtClean="0"/>
              <a:t>Description de notre patiente</a:t>
            </a:r>
          </a:p>
          <a:p>
            <a:pPr>
              <a:buNone/>
            </a:pPr>
            <a:r>
              <a:rPr lang="fr-FR" i="1" dirty="0" smtClean="0"/>
              <a:t>Les pré-requis aux analyses</a:t>
            </a:r>
          </a:p>
          <a:p>
            <a:pPr>
              <a:buNone/>
            </a:pPr>
            <a:r>
              <a:rPr lang="fr-FR" i="1" dirty="0" smtClean="0"/>
              <a:t>Les différentes situations d’évocation rencontrées</a:t>
            </a:r>
          </a:p>
          <a:p>
            <a:pPr>
              <a:buNone/>
            </a:pPr>
            <a:r>
              <a:rPr lang="fr-FR" i="1" dirty="0" smtClean="0"/>
              <a:t>Méthode d’analyse du corpus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Présentation générale des résultats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dirty="0" smtClean="0"/>
              <a:t>Conclusion et ouverture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6964539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529264" cy="652934"/>
          </a:xfrm>
        </p:spPr>
        <p:txBody>
          <a:bodyPr>
            <a:normAutofit/>
          </a:bodyPr>
          <a:lstStyle/>
          <a:p>
            <a:r>
              <a:rPr lang="fr-FR" dirty="0" smtClean="0"/>
              <a:t>Problématique</a:t>
            </a:r>
            <a:r>
              <a:rPr lang="fr-FR" dirty="0"/>
              <a:t> </a:t>
            </a:r>
            <a:r>
              <a:rPr lang="fr-FR" dirty="0" smtClean="0"/>
              <a:t>et hypothèses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352928" cy="54006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b="1" dirty="0" smtClean="0"/>
              <a:t>Le code-switching peut-il constituer un moyen de facilitation pour le bilingue aphasique face aux déviations?</a:t>
            </a:r>
          </a:p>
          <a:p>
            <a:pPr marL="0" indent="0" algn="ctr">
              <a:buNone/>
            </a:pPr>
            <a:endParaRPr lang="fr-FR" b="1" dirty="0"/>
          </a:p>
          <a:p>
            <a:pPr marL="0" indent="0" algn="ctr">
              <a:buNone/>
            </a:pPr>
            <a:endParaRPr lang="fr-FR" b="1" dirty="0" smtClean="0"/>
          </a:p>
          <a:p>
            <a:pPr marL="0" indent="0" algn="ctr">
              <a:buNone/>
            </a:pPr>
            <a:r>
              <a:rPr lang="fr-FR" u="sng" dirty="0" smtClean="0"/>
              <a:t>HYPOTHESES</a:t>
            </a:r>
          </a:p>
          <a:p>
            <a:pPr marL="0" indent="0" algn="ctr">
              <a:buNone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/>
              <a:t>F</a:t>
            </a:r>
            <a:r>
              <a:rPr lang="fr-FR" dirty="0" smtClean="0"/>
              <a:t>aciliter l’accès aux lexiques </a:t>
            </a:r>
            <a:r>
              <a:rPr lang="fr-FR" dirty="0" smtClean="0">
                <a:sym typeface="Symbol"/>
              </a:rPr>
              <a:t></a:t>
            </a:r>
            <a:r>
              <a:rPr lang="fr-FR" dirty="0" smtClean="0"/>
              <a:t> pallier le manque du mot?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Faciliter l’élaboration morphosyntaxique </a:t>
            </a:r>
            <a:r>
              <a:rPr lang="fr-FR" dirty="0" smtClean="0">
                <a:sym typeface="Symbol"/>
              </a:rPr>
              <a:t></a:t>
            </a:r>
            <a:r>
              <a:rPr lang="fr-FR" dirty="0" smtClean="0"/>
              <a:t> réduire les agrammatismes?</a:t>
            </a:r>
          </a:p>
          <a:p>
            <a:pPr marL="457200" indent="-457200">
              <a:buFont typeface="+mj-lt"/>
              <a:buAutoNum type="arabicPeriod"/>
            </a:pPr>
            <a:endParaRPr lang="fr-FR" dirty="0" smtClean="0"/>
          </a:p>
          <a:p>
            <a:pPr marL="457200" indent="-457200">
              <a:buFont typeface="+mj-lt"/>
              <a:buAutoNum type="arabicPeriod"/>
            </a:pPr>
            <a:r>
              <a:rPr lang="fr-FR" dirty="0" smtClean="0"/>
              <a:t>Permettre la récupération du langage?</a:t>
            </a:r>
          </a:p>
        </p:txBody>
      </p:sp>
    </p:spTree>
    <p:extLst>
      <p:ext uri="{BB962C8B-B14F-4D97-AF65-F5344CB8AC3E}">
        <p14:creationId xmlns:p14="http://schemas.microsoft.com/office/powerpoint/2010/main" xmlns="" val="6916845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514402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Fondements théoriques et sémiologie</a:t>
            </a:r>
            <a:endParaRPr lang="fr-FR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169224" cy="792088"/>
          </a:xfrm>
        </p:spPr>
        <p:txBody>
          <a:bodyPr>
            <a:noAutofit/>
          </a:bodyPr>
          <a:lstStyle/>
          <a:p>
            <a:r>
              <a:rPr lang="fr-FR" sz="2800" dirty="0" smtClean="0"/>
              <a:t>Bilinguisme, code-</a:t>
            </a:r>
            <a:r>
              <a:rPr lang="fr-FR" sz="2800" dirty="0" err="1" smtClean="0"/>
              <a:t>switching</a:t>
            </a:r>
            <a:r>
              <a:rPr lang="fr-FR" sz="2800" dirty="0" smtClean="0"/>
              <a:t> et l’aphasie du bilingue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848872" cy="532859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Descriptions des différents bilinguismes:</a:t>
            </a:r>
          </a:p>
          <a:p>
            <a:pPr marL="0" indent="0">
              <a:buNone/>
            </a:pPr>
            <a:r>
              <a:rPr lang="fr-FR" b="1" dirty="0" smtClean="0"/>
              <a:t>Un stock sémantique </a:t>
            </a:r>
            <a:r>
              <a:rPr lang="fr-FR" dirty="0" smtClean="0"/>
              <a:t>mais </a:t>
            </a:r>
            <a:r>
              <a:rPr lang="fr-FR" b="1" dirty="0" smtClean="0"/>
              <a:t>deux stocks lexicaux </a:t>
            </a:r>
            <a:r>
              <a:rPr lang="fr-FR" dirty="0" smtClean="0"/>
              <a:t>non équivalents selon </a:t>
            </a:r>
            <a:r>
              <a:rPr lang="fr-FR" dirty="0" err="1" smtClean="0"/>
              <a:t>Abutalebi</a:t>
            </a:r>
            <a:r>
              <a:rPr lang="fr-FR" dirty="0" smtClean="0"/>
              <a:t> et son équipe.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Code-</a:t>
            </a:r>
            <a:r>
              <a:rPr lang="fr-FR" dirty="0" err="1" smtClean="0"/>
              <a:t>switching</a:t>
            </a:r>
            <a:r>
              <a:rPr lang="fr-FR" dirty="0" smtClean="0"/>
              <a:t> = alternance de code / de langue</a:t>
            </a:r>
          </a:p>
          <a:p>
            <a:pPr marL="0" indent="0">
              <a:buNone/>
            </a:pPr>
            <a:r>
              <a:rPr lang="fr-FR" dirty="0" smtClean="0"/>
              <a:t>Style shifting = changement de registre de langue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Étude de l’élaboration du code-</a:t>
            </a:r>
            <a:r>
              <a:rPr lang="fr-FR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switching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r>
              <a:rPr lang="fr-FR" b="1" i="1" dirty="0" smtClean="0"/>
              <a:t>Langue matrice </a:t>
            </a:r>
            <a:r>
              <a:rPr lang="fr-FR" dirty="0" smtClean="0"/>
              <a:t>= fournit à la proposition bilingue :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Les éléments morphosyntaxiques (Myers-Scotton)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i="1" dirty="0" smtClean="0"/>
              <a:t>Langue intégrée </a:t>
            </a:r>
            <a:r>
              <a:rPr lang="fr-FR" dirty="0" smtClean="0"/>
              <a:t>= apporte </a:t>
            </a:r>
            <a:r>
              <a:rPr lang="fr-FR" dirty="0"/>
              <a:t>des lemmes à la proposition bilingue </a:t>
            </a:r>
            <a:r>
              <a:rPr lang="fr-FR" dirty="0" smtClean="0"/>
              <a:t>(Romaine, Nishimura, Myers-Scotton…)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918669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344816" cy="792088"/>
          </a:xfrm>
        </p:spPr>
        <p:txBody>
          <a:bodyPr>
            <a:noAutofit/>
          </a:bodyPr>
          <a:lstStyle/>
          <a:p>
            <a:r>
              <a:rPr lang="fr-FR" sz="2800" dirty="0" smtClean="0"/>
              <a:t>Bilinguisme, code-</a:t>
            </a:r>
            <a:r>
              <a:rPr lang="fr-FR" sz="2800" dirty="0" err="1" smtClean="0"/>
              <a:t>switching</a:t>
            </a:r>
            <a:r>
              <a:rPr lang="fr-FR" sz="2800" dirty="0" smtClean="0"/>
              <a:t> et l’aphasie du bilingue</a:t>
            </a:r>
            <a:endParaRPr lang="fr-FR" sz="2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848872" cy="58052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sz="2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Etat des lieux de la rééducation du bilingue aphasique:</a:t>
            </a:r>
          </a:p>
          <a:p>
            <a:pPr marL="0" indent="0">
              <a:buNone/>
            </a:pPr>
            <a:r>
              <a:rPr lang="fr-FR" sz="2200" b="1" i="1" dirty="0" smtClean="0"/>
              <a:t>Les différents modes de rééducation: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00" dirty="0" smtClean="0"/>
              <a:t>Une langue puis l’autre (</a:t>
            </a:r>
            <a:r>
              <a:rPr lang="fr-FR" sz="2200" dirty="0" err="1" smtClean="0"/>
              <a:t>Konhert</a:t>
            </a:r>
            <a:r>
              <a:rPr lang="fr-FR" sz="2200" dirty="0" smtClean="0"/>
              <a:t>)</a:t>
            </a:r>
            <a:endParaRPr lang="fr-FR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fr-FR" sz="2200" dirty="0" smtClean="0"/>
              <a:t>Les deux langues en alternance(Galvez &amp; </a:t>
            </a:r>
            <a:r>
              <a:rPr lang="fr-FR" sz="2200" dirty="0" err="1" smtClean="0"/>
              <a:t>Hinckley</a:t>
            </a:r>
            <a:r>
              <a:rPr lang="fr-FR" sz="22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00" dirty="0" smtClean="0"/>
              <a:t>Les deux langues simultanément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00" dirty="0" smtClean="0"/>
              <a:t>Une seule langue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sz="2200" b="1" i="1" dirty="0" smtClean="0"/>
              <a:t>La notion de transfert (</a:t>
            </a:r>
            <a:r>
              <a:rPr lang="fr-FR" sz="2200" b="1" i="1" dirty="0" err="1" smtClean="0"/>
              <a:t>Lorenzen</a:t>
            </a:r>
            <a:r>
              <a:rPr lang="fr-FR" sz="2200" b="1" i="1" dirty="0" smtClean="0"/>
              <a:t> &amp; Murray) 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2200" u="sng" dirty="0" smtClean="0"/>
              <a:t>le traitement sémantique</a:t>
            </a:r>
            <a:r>
              <a:rPr lang="fr-FR" sz="2200" dirty="0" smtClean="0"/>
              <a:t> 	(Kiran </a:t>
            </a:r>
            <a:r>
              <a:rPr lang="fr-FR" sz="2200" dirty="0"/>
              <a:t>&amp; Roberts) </a:t>
            </a:r>
            <a:endParaRPr lang="fr-FR" sz="22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sz="2200" u="sng" dirty="0" smtClean="0"/>
              <a:t>L’effet cognat </a:t>
            </a:r>
            <a:r>
              <a:rPr lang="fr-FR" sz="2200" dirty="0" smtClean="0"/>
              <a:t>   (</a:t>
            </a:r>
            <a:r>
              <a:rPr lang="fr-FR" sz="2200" dirty="0" err="1"/>
              <a:t>Konhert</a:t>
            </a:r>
            <a:r>
              <a:rPr lang="fr-FR" sz="2200" dirty="0"/>
              <a:t>, Roberts &amp; </a:t>
            </a:r>
            <a:r>
              <a:rPr lang="fr-FR" sz="2200" dirty="0" err="1"/>
              <a:t>Deslauriers</a:t>
            </a:r>
            <a:r>
              <a:rPr lang="fr-FR" sz="2200" dirty="0" smtClean="0"/>
              <a:t>)</a:t>
            </a:r>
          </a:p>
          <a:p>
            <a:pPr marL="0" indent="0">
              <a:buNone/>
            </a:pPr>
            <a:r>
              <a:rPr lang="fr-FR" sz="2200" b="1" dirty="0" smtClean="0"/>
              <a:t>Cognat = </a:t>
            </a:r>
            <a:r>
              <a:rPr lang="fr-FR" sz="2200" dirty="0" smtClean="0"/>
              <a:t>équivalent </a:t>
            </a:r>
            <a:r>
              <a:rPr lang="fr-FR" sz="2200" dirty="0"/>
              <a:t>de traduction, dont la forme orale et écrite est similaire d’une langue à </a:t>
            </a:r>
            <a:r>
              <a:rPr lang="fr-FR" sz="2200" dirty="0" smtClean="0"/>
              <a:t>l’autre.</a:t>
            </a:r>
          </a:p>
          <a:p>
            <a:pPr marL="0" indent="0">
              <a:buNone/>
            </a:pPr>
            <a:endParaRPr lang="fr-FR" sz="2200" i="1" dirty="0" smtClean="0"/>
          </a:p>
          <a:p>
            <a:pPr marL="0" indent="0">
              <a:buNone/>
            </a:pP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xmlns="" val="1292638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298378"/>
          </a:xfrm>
        </p:spPr>
        <p:txBody>
          <a:bodyPr>
            <a:normAutofit/>
          </a:bodyPr>
          <a:lstStyle/>
          <a:p>
            <a:pPr algn="ctr"/>
            <a:r>
              <a:rPr lang="fr-FR" sz="4000" dirty="0" smtClean="0"/>
              <a:t>Description du protocole</a:t>
            </a:r>
            <a:endParaRPr lang="fr-FR" sz="40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457256" cy="724942"/>
          </a:xfrm>
        </p:spPr>
        <p:txBody>
          <a:bodyPr/>
          <a:lstStyle/>
          <a:p>
            <a:r>
              <a:rPr lang="fr-FR" dirty="0" smtClean="0"/>
              <a:t>Description de notre patiente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980728"/>
            <a:ext cx="8352928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bilinguisme de la patiente: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Bilinguisme non équilibré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B</a:t>
            </a:r>
            <a:r>
              <a:rPr lang="fr-FR" dirty="0" smtClean="0"/>
              <a:t>ilinguisme successif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/>
              <a:t>B</a:t>
            </a:r>
            <a:r>
              <a:rPr lang="fr-FR" dirty="0" smtClean="0"/>
              <a:t>ilinguisme composé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troubles aphasiques de la patiente:</a:t>
            </a:r>
          </a:p>
          <a:p>
            <a:pPr marL="0" indent="0">
              <a:buNone/>
            </a:pPr>
            <a:r>
              <a:rPr lang="fr-FR" dirty="0" smtClean="0"/>
              <a:t>Des </a:t>
            </a:r>
            <a:r>
              <a:rPr lang="fr-FR" b="1" i="1" dirty="0" smtClean="0"/>
              <a:t>troubles du décodage et de l’encodage </a:t>
            </a:r>
            <a:r>
              <a:rPr lang="fr-FR" dirty="0" smtClean="0"/>
              <a:t>aux niveaux lexico-sémantique et morphosyntaxique; </a:t>
            </a:r>
            <a:r>
              <a:rPr lang="fr-FR" b="1" i="1" dirty="0" smtClean="0"/>
              <a:t>plus marqués en L2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Correspondance avec nos critères inclusifs et exclusifs: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Être bilingue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Présenter des troubles aphasiques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Faire du code-switching en séance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Présenter un code-switching non pathologique (pas d’atteinte frontale)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851433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57256" cy="724942"/>
          </a:xfrm>
        </p:spPr>
        <p:txBody>
          <a:bodyPr/>
          <a:lstStyle/>
          <a:p>
            <a:r>
              <a:rPr lang="fr-FR" dirty="0" smtClean="0"/>
              <a:t>Les pré-requis aux analyses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12776"/>
            <a:ext cx="7992888" cy="50405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Délimitation du code-switching:</a:t>
            </a:r>
          </a:p>
          <a:p>
            <a:pPr marL="0" indent="0">
              <a:buNone/>
            </a:pPr>
            <a:r>
              <a:rPr lang="fr-FR" dirty="0" smtClean="0"/>
              <a:t> au niveau intra-propositionnel</a:t>
            </a:r>
          </a:p>
          <a:p>
            <a:pPr marL="0" indent="0">
              <a:buNone/>
            </a:pPr>
            <a:endParaRPr lang="fr-FR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Comparaison des systèmes linguistiques français et espagnol aux niveaux:</a:t>
            </a:r>
            <a:endParaRPr lang="fr-FR" b="1" i="1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Phonologique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Grammatical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Morphosyntaxique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/>
              <a:t>Orthographique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xmlns="" val="1640130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5024</TotalTime>
  <Words>684</Words>
  <Application>Microsoft Office PowerPoint</Application>
  <PresentationFormat>Affichage à l'écran (4:3)</PresentationFormat>
  <Paragraphs>162</Paragraphs>
  <Slides>17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Oriel</vt:lpstr>
      <vt:lpstr> Mémoire présenté pour l’obtention du CERTIFICAT DE CAPACITE D’ORTHOPHONISTE  JAILLET Claire   le code-switching : un moyen de facilitation pour le bilingue aphasique ? Etude de cas d’une patiente bilingue espagnol-français aphasique </vt:lpstr>
      <vt:lpstr>Présentation du plan</vt:lpstr>
      <vt:lpstr>Problématique et hypothèses</vt:lpstr>
      <vt:lpstr>Fondements théoriques et sémiologie</vt:lpstr>
      <vt:lpstr>Bilinguisme, code-switching et l’aphasie du bilingue</vt:lpstr>
      <vt:lpstr>Bilinguisme, code-switching et l’aphasie du bilingue</vt:lpstr>
      <vt:lpstr>Description du protocole</vt:lpstr>
      <vt:lpstr>Description de notre patiente</vt:lpstr>
      <vt:lpstr>Les pré-requis aux analyses</vt:lpstr>
      <vt:lpstr>Les différentes situations d’évocation rencontrées</vt:lpstr>
      <vt:lpstr>Méthode d’analyse du corpus</vt:lpstr>
      <vt:lpstr>Présentation générale des résultats et validation des hypothèses</vt:lpstr>
      <vt:lpstr>Diapositive 13</vt:lpstr>
      <vt:lpstr>Diapositive 14</vt:lpstr>
      <vt:lpstr>Conclusion et ouverture</vt:lpstr>
      <vt:lpstr>Diapositive 16</vt:lpstr>
      <vt:lpstr>Merci de votre attention!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Faculté de Médecine   ECOLE D’ORTHOPHONIE MEMOIRE présenté pour l’obtention du CERTIFICAT DE CAPACITE D’ORTHOPHONISTE Par JAILLET Claire Née le 13 août 1991 à Forbach (57)  le code-switching : un moyen de facilitation pour le bilingue aphasique ? Etude de cas d’une patiente bilingue espagnol-français aphasique Directeur de Mémoire : MARSHALL Chloé,  Orthophoniste Co-directeur de Mémoire : MAILLAN Geneviève, Professeur en linguistique Nice 2014-2015</dc:title>
  <dc:creator>Claire Jaillet</dc:creator>
  <cp:lastModifiedBy>Claire</cp:lastModifiedBy>
  <cp:revision>172</cp:revision>
  <dcterms:created xsi:type="dcterms:W3CDTF">2015-05-13T15:51:10Z</dcterms:created>
  <dcterms:modified xsi:type="dcterms:W3CDTF">2015-06-08T03:19:47Z</dcterms:modified>
</cp:coreProperties>
</file>